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6.jpg"/><Relationship Id="rId6" Type="http://schemas.openxmlformats.org/officeDocument/2006/relationships/image" Target="../media/image27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Relationship Id="rId3" Type="http://schemas.openxmlformats.org/officeDocument/2006/relationships/image" Target="../media/image39.jpg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6" Type="http://schemas.openxmlformats.org/officeDocument/2006/relationships/image" Target="../media/image4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731520"/>
            <a:ext cx="237744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804672"/>
            <a:ext cx="2377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Pretendard"/>
              </a:rPr>
              <a:t>타로 AI 코리아 핸드아웃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554480"/>
            <a:ext cx="1115568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4600" b="1" i="0">
                <a:solidFill>
                  <a:srgbClr val="1A1A1A"/>
                </a:solidFill>
                <a:latin typeface="Pretendard"/>
              </a:rPr>
              <a:t>타로 1주차 입문 강의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6A6A6A"/>
                </a:solidFill>
                <a:latin typeface="Pretendard"/>
              </a:rPr>
              <a:t>메이저 22장 + 마이너 56장 + 정·역방향 — 90분 1회차 분량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3840480"/>
            <a:ext cx="11155680" cy="228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4114800"/>
            <a:ext cx="11155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Rider-Waite-Smith 1909 일러스트 · A.E. Waite 1910 PKT 1차 출처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526280"/>
            <a:ext cx="11155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CC BY-NC 4.0 라이선스 · 비영리 강의 자유 사용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2636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tarot.ai.kr  ·  타로 핸드아웃 v1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VI  연인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Lovers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70561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"가치관에서 비롯되는 결합과 선택"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공기   ·   점성술 쌍둥이자리   ·   히브리 자인 (ז)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#6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사랑·결합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조화·신뢰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가치관 일치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중요한 선택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유대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불화·균열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잘못된 선택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유혹·외도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가치관 충돌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책임 회피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라파엘 천사   ·   선악과·뱀 (이브)   ·   12 불꽃 나무 (아담)   ·   태양과 산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VI 연인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VII  전차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Chariot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45833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"상반된 힘을 의지로 통제하는 승리"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물   ·   점성술 게자리   ·   히브리 헤트 (ח)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#7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의지·추진력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승리·돌파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자기 통제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방향성·집중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결단력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통제 상실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분열·갈등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방향 상실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고집·돌진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패배 직전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흑백 스핑크스 (대립)   ·   별 무늬 캐노피   ·   달 견장 (감정)   ·   도시 (성취)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VII 전차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VIII  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Strength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5505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"부드러움이 사자를 길들이는 내면의 힘"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사자자리   ·   히브리 테트 (ט)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#8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내면의 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용기·인내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자기 통제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부드러운 설득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야성의 길들임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자기 의심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감정 폭주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조급함·분노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통제력 상실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외강내약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여인이 사자 입을 다루는 손길   ·   뫼비우스 (∞) 후광   ·   흰 가운·꽃관   ·   온화한 미소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VIII 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IX  은둔자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Hermit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73684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"고독한 산정에서 등불을 들고 비추는 자"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흙   ·   점성술 처녀자리   ·   히브리 요드 (י)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#9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내면 탐구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지혜·통찰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고독·명상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성찰의 시간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안내자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고립·외로움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성찰 회피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고집·은둔 거부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방향 상실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잘못된 조언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6각별 (헥사그램) 등불   ·   회색 망토·수염   ·   지팡이   ·   눈 덮인 산정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IX 은둔자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  운명의 수레바퀴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Wheel of Fortune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27586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"끝없이 돌아가는 운명의 전환점"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목성   ·   히브리 카프 (כ)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#10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전환·기회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운명·행운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주기의 흐름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예상치 못한 변화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카르마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악순환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통제 불가의 사건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운의 정체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역경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주기 단절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TARO/TORA/ROTA 문자   ·   4성수 (사자·황소·독수리·천사)   ·   스핑크스·아누비스·뱀   ·   연금술 4원소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 운명의 수레바퀴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XI  정의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Justice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5505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"검과 저울 — 진실에 기반한 결정"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공기   ·   점성술 천칭자리   ·   히브리 라메드 (ל)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#11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공정·균형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진실·책임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법·판결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원인과 결과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객관성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불공정·편견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책임 회피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법적 분쟁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왜곡된 결과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양심의 가책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치켜든 양날 검   ·   균형 잡힌 저울   ·   왕관 (정의)   ·   보라색 휘장 두 기둥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XI 정의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XII  매달린 사람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Hanged Man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00683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"거꾸로 매달려야 비로소 보이는 풍경"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물   ·   점성술 해왕성   ·   히브리 멤 (מ)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#12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관점의 전환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희생·내려놓음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정지·기다림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깨달음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수용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고집·집착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헛된 희생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정체·지체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방관·게으름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관점 고착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T자 십자가 (생명나무)   ·   거꾸로 매달린 자세   ·   후광   ·   평온한 얼굴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XII 매달린 사람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16 / 32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XIII  죽음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Death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45833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"낡은 것을 끝내야 새로운 것이 온다"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물   ·   점성술 전갈자리   ·   히브리 눈 (נ)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#13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변화·종결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전환·재생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낡은 것의 죽음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필연적 변화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해방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변화 거부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정체·지연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두려움·집착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미완의 종결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퇴행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백마 탄 해골 기사   ·   흰 장미 깃발   ·   쓰러진 왕·간청하는 사제   ·   지평선의 두 탑·태양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XIII 죽음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XIV  절제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Temperance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33641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"두 잔 사이를 흐르는 절묘한 균형"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사수자리   ·   히브리 사메크 (ס)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#14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균형·조화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절제·중용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통합·치유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인내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조정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불균형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과도함·낭비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조급함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내면 갈등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조화 실패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두 잔 사이의 물줄기   ·   이마의 태양 (☉)   ·   한 발은 물·한 발은 땅   ·   붓꽃과 길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XIV 절제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XV  악마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Devil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594779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"스스로 묶은 사슬, 풀 수 있는 사슬"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흙   ·   점성술 염소자리   ·   히브리 아인 (ע)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#15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속박·집착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유혹·중독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물질주의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그림자·욕망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의존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속박에서 해방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자각·각성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중독 극복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통제 회복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자유 회복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바포메트 (염소 머리)   ·   헐거운 쇠사슬   ·   검은 횃불   ·   역오각별 (펜타그램)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XV 악마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19 / 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A1A1A"/>
                </a:solidFill>
                <a:latin typeface="Pretendard"/>
              </a:rPr>
              <a:t>강의 목차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887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1155680" cy="82296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54480"/>
            <a:ext cx="91440" cy="8229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91639"/>
            <a:ext cx="914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Pretendard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1719072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78장 타로 구조 — 메이저 22 + 마이너 56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0574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5분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2514600"/>
            <a:ext cx="11155680" cy="82296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514600"/>
            <a:ext cx="91440" cy="8229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651760"/>
            <a:ext cx="914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Pretendard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2679192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메이저 아르카나 22장 카드별 해설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7360" y="30175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40분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474720"/>
            <a:ext cx="11155680" cy="82296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3474720"/>
            <a:ext cx="91440" cy="8229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3611879"/>
            <a:ext cx="914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Pretendard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3639312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마이너 아르카나 4 수트 키워드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3977639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20분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4434840"/>
            <a:ext cx="11155680" cy="82296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4434840"/>
            <a:ext cx="91440" cy="8229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572000"/>
            <a:ext cx="914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Pretendard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37360" y="4599431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정방향 vs 역방향 — 읽는 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37360" y="4937759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10분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5394959"/>
            <a:ext cx="11155680" cy="82296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48640" y="5394959"/>
            <a:ext cx="91440" cy="8229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5532120"/>
            <a:ext cx="914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1A1A1A"/>
                </a:solidFill>
                <a:latin typeface="Pretendard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37360" y="5559551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Q&amp;A 와 다음 학습 동선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37360" y="5897879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15분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강의 목차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XVI  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Tower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39723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"벼락으로 무너진 거짓의 탑"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화성   ·   히브리 페 (פ)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#16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급격한 변화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충격·붕괴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기존 구조 파괴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진실의 폭로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해방의 위기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변화 회피·유예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내면의 붕괴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트라우마 잔존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재건의 시작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최악은 면함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벼락 맞은 탑   ·   왕관이 떨어지는 모습   ·   추락하는 두 인물   ·   22개 불꽃 (히브리 알파벳)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XVI 탑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XVII  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Star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5505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"탑이 무너진 후 찾아오는 고요한 희망"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공기   ·   점성술 물병자리   ·   히브리 차디 (צ)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#17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희망·치유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평온·회복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영감·믿음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재생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관용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희망 상실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낙담·자기 의심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영감 고갈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회복 지연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냉소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8각별 1개+작은 별 7개   ·   두 항아리의 물 (땅·연못)   ·   이비스 새가 앉은 나무   ·   벗은 여인 (정직)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XVII 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21 / 32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XVIII  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Moon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45833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"달빛 아래 모호함과 직관의 길"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물   ·   점성술 물고기자리   ·   히브리 코프 (ק)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#18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불안·환상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직관·꿈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무의식의 표면화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혼란·모호함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비밀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환상에서 깨어남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혼란 해소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직관 무시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숨겨진 두려움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오해 해명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만월·반월·이슬 방울 (요드)   ·   개·늑대 (길든 본성·야성)   ·   물에서 나오는 가재   ·   두 탑 사이의 길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XVIII 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XIX  태양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Sun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5505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"맑게 떠오른 햇살의 환희와 충만"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태양   ·   히브리 레시 (ר)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#19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성공·기쁨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활력·생명력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낙관·명료함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행복·축복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어린아이의 순수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일시적 위축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과도한 낙관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자기 의심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지연된 성공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에너지 부족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붉은 깃발 든 어린아이   ·   흰 말   ·   해바라기 네 송이   ·   얼굴이 있는 태양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XIX 태양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23 / 32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XX  심판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Judgement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5505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"나팔 소리에 깨어나는 새로운 자기"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명왕성   ·   히브리 신 (ש)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#20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부활·각성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결단·심판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용서·재생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소명·부르심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통합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자기 비판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과거에 묶임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결단 회피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후회·죄책감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부름 거부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대천사 가브리엘의 나팔   ·   관에서 일어나는 사람들   ·   붉은 십자 깃발   ·   눈 덮인 산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XX 심판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XXI  세계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World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48899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"한 사이클의 완성, 또 다른 시작"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흙   ·   점성술 토성   ·   히브리 타브 (ת)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#21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완성·성취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통합·통합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전 지구적 시야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여정의 종결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조화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미완성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지연·정체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마무리 회피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다음 단계 두려움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한계감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월계관·두 봉   ·   4 성수 (사자·황소·독수리·천사)   ·   춤추는 양성 인물   ·   보라색 천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XXI 세계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25 / 32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C95430"/>
                </a:solidFill>
                <a:latin typeface="Pretendard"/>
              </a:rPr>
              <a:t>🔥  완드  Wands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6A6A6A"/>
                </a:solidFill>
                <a:latin typeface="Pretendard"/>
              </a:rPr>
              <a:t>의지·창조·열정·행동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C954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91640"/>
            <a:ext cx="11155680" cy="64008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83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원소 불   ·   점성술 양·사자·사수   ·   계절 봄   ·   주제 의지·창조·열정·행동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5740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새 아이디어를 행동으로 옮기는 추진력을 다룹니다. 완드는 불의 수트로 영감의 불꽃이 일어 결단·열정·도전으로 이어지는 흐름을 보여 주며, 일·창업·창작 분야 질문에서 자주 등장합니다....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606040"/>
            <a:ext cx="2011680" cy="34922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C95430"/>
                </a:solidFill>
                <a:latin typeface="Pretendard"/>
              </a:rPr>
              <a:t>Ace</a:t>
            </a:r>
          </a:p>
        </p:txBody>
      </p:sp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88" y="2606040"/>
            <a:ext cx="2011680" cy="34842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61488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C95430"/>
                </a:solidFill>
                <a:latin typeface="Pretendard"/>
              </a:rPr>
              <a:t>페이지</a:t>
            </a:r>
          </a:p>
        </p:txBody>
      </p:sp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2606040"/>
            <a:ext cx="2011680" cy="34641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74336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C95430"/>
                </a:solidFill>
                <a:latin typeface="Pretendard"/>
              </a:rPr>
              <a:t>나이트</a:t>
            </a:r>
          </a:p>
        </p:txBody>
      </p:sp>
      <p:pic>
        <p:nvPicPr>
          <p:cNvPr id="14" name="Picture 13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183" y="2606040"/>
            <a:ext cx="2011680" cy="34560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87183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C95430"/>
                </a:solidFill>
                <a:latin typeface="Pretendard"/>
              </a:rPr>
              <a:t>퀸</a:t>
            </a:r>
          </a:p>
        </p:txBody>
      </p:sp>
      <p:pic>
        <p:nvPicPr>
          <p:cNvPr id="16" name="Picture 15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0032" y="2606040"/>
            <a:ext cx="2011680" cy="350032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400032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C95430"/>
                </a:solidFill>
                <a:latin typeface="Pretendard"/>
              </a:rPr>
              <a:t>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5394960"/>
            <a:ext cx="11155680" cy="10058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4406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C95430"/>
                </a:solidFill>
                <a:latin typeface="Pretendard"/>
              </a:rPr>
              <a:t>Pip 2~10 한 줄 요약 (정방향 / 역방향)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2: 장기 계획·세계관 확장 / 우유부단·계획 지연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3: 원거리 거래·기다림의 결실 / 진척 지체·기대 어긋남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4: 안정·축하·정착 / 흔들리는 토대·임시 안정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5: 경쟁·소규모 충돌 / 갈등 해소·체념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6: 승리·인정·개선 / 자만·헛된 영광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7: 수성·방어전 / 압박 누적·번아웃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8: 빠른 진전·메시지 / 지연·오해된 정보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9: 경계·마지막 인내 / 방어 과잉·피로 누적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10: 과부담·짐의 무게 / 책임 내려놓기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완드 14장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3A5A8C"/>
                </a:solidFill>
                <a:latin typeface="Pretendard"/>
              </a:rPr>
              <a:t>💧  컵  Cups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6A6A6A"/>
                </a:solidFill>
                <a:latin typeface="Pretendard"/>
              </a:rPr>
              <a:t>감정·관계·직관·치유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91640"/>
            <a:ext cx="11155680" cy="64008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83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원소 물   ·   점성술 게·전갈·물고기   ·   계절 여름   ·   주제 감정·관계·직관·치유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5740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감정의 흐름과 관계의 깊이를 다룹니다. 컵은 물의 수트로 사랑·우정·가족·내면 직관을 표현하며, 감정 상태와 인간 관계의 미묘한 결을 가장 섬세하게 보여 주는 수트입니다....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606040"/>
            <a:ext cx="2011680" cy="3472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3A5A8C"/>
                </a:solidFill>
                <a:latin typeface="Pretendard"/>
              </a:rPr>
              <a:t>Ace</a:t>
            </a:r>
          </a:p>
        </p:txBody>
      </p:sp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88" y="2606040"/>
            <a:ext cx="2011680" cy="34641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61488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3A5A8C"/>
                </a:solidFill>
                <a:latin typeface="Pretendard"/>
              </a:rPr>
              <a:t>페이지</a:t>
            </a:r>
          </a:p>
        </p:txBody>
      </p:sp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2606040"/>
            <a:ext cx="2011680" cy="34842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74336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3A5A8C"/>
                </a:solidFill>
                <a:latin typeface="Pretendard"/>
              </a:rPr>
              <a:t>나이트</a:t>
            </a:r>
          </a:p>
        </p:txBody>
      </p:sp>
      <p:pic>
        <p:nvPicPr>
          <p:cNvPr id="14" name="Picture 13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183" y="2606040"/>
            <a:ext cx="2011680" cy="34641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87183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3A5A8C"/>
                </a:solidFill>
                <a:latin typeface="Pretendard"/>
              </a:rPr>
              <a:t>퀸</a:t>
            </a:r>
          </a:p>
        </p:txBody>
      </p:sp>
      <p:pic>
        <p:nvPicPr>
          <p:cNvPr id="16" name="Picture 15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0032" y="2606040"/>
            <a:ext cx="2011680" cy="344399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400032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3A5A8C"/>
                </a:solidFill>
                <a:latin typeface="Pretendard"/>
              </a:rPr>
              <a:t>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5394960"/>
            <a:ext cx="11155680" cy="10058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4406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3A5A8C"/>
                </a:solidFill>
                <a:latin typeface="Pretendard"/>
              </a:rPr>
              <a:t>Pip 2~10 한 줄 요약 (정방향 / 역방향)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2: 두 사람의 결합·약속 / 불협화음·관계 균열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3: 축하·우정의 모임 / 과도한 사교·뒷얘기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4: 권태·기회 놓침 / 새 제안 수용·각성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5: 상실·후회 / 회복·남은 것 인식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6: 노스탤지어·옛 인연 / 과거 집착·정체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7: 환상·여러 선택지 / 명확한 결정·환상 깨짐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8: 떠남·새 길 찾기 / 머무름·미련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9: 만족·소원 성취 / 자만·물질주의 만족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10: 가정의 행복·완성 / 가족 갈등·이상 깨짐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컵 14장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27 / 32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4A6A78"/>
                </a:solidFill>
                <a:latin typeface="Pretendard"/>
              </a:rPr>
              <a:t>⚔️  소드  Swords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6A6A6A"/>
                </a:solidFill>
                <a:latin typeface="Pretendard"/>
              </a:rPr>
              <a:t>사고·갈등·결단·진실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4A6A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91640"/>
            <a:ext cx="11155680" cy="64008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83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원소 공기   ·   점성술 쌍둥이·천칭·물병   ·   계절 가을   ·   주제 사고·갈등·결단·진실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5740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생각과 결단, 그리고 그것이 일으키는 갈등을 다룹니다. 소드는 공기의 수트로 논리·진실·의사소통을 표현하며, 가장 거친 카드들이 모여 있는 수트지만 동시에 명료한 통찰의 길을 보여 주기도 합니다....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606040"/>
            <a:ext cx="2011680" cy="34842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4A6A78"/>
                </a:solidFill>
                <a:latin typeface="Pretendard"/>
              </a:rPr>
              <a:t>Ace</a:t>
            </a:r>
          </a:p>
        </p:txBody>
      </p:sp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88" y="2606040"/>
            <a:ext cx="2011680" cy="34842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61488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4A6A78"/>
                </a:solidFill>
                <a:latin typeface="Pretendard"/>
              </a:rPr>
              <a:t>페이지</a:t>
            </a:r>
          </a:p>
        </p:txBody>
      </p:sp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2606040"/>
            <a:ext cx="2011680" cy="34721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74336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4A6A78"/>
                </a:solidFill>
                <a:latin typeface="Pretendard"/>
              </a:rPr>
              <a:t>나이트</a:t>
            </a:r>
          </a:p>
        </p:txBody>
      </p:sp>
      <p:pic>
        <p:nvPicPr>
          <p:cNvPr id="14" name="Picture 13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183" y="2606040"/>
            <a:ext cx="2011680" cy="35003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87183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4A6A78"/>
                </a:solidFill>
                <a:latin typeface="Pretendard"/>
              </a:rPr>
              <a:t>퀸</a:t>
            </a:r>
          </a:p>
        </p:txBody>
      </p:sp>
      <p:pic>
        <p:nvPicPr>
          <p:cNvPr id="16" name="Picture 15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0032" y="2606040"/>
            <a:ext cx="2011680" cy="345606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400032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4A6A78"/>
                </a:solidFill>
                <a:latin typeface="Pretendard"/>
              </a:rPr>
              <a:t>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5394960"/>
            <a:ext cx="11155680" cy="10058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4406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4A6A78"/>
                </a:solidFill>
                <a:latin typeface="Pretendard"/>
              </a:rPr>
              <a:t>Pip 2~10 한 줄 요약 (정방향 / 역방향)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2: 교착·결정 보류 / 결심·균형 깨짐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3: 실연·심장의 고통 / 회복의 시작·용서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4: 휴식·회복의 시간 / 활동 재개·번아웃 위험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5: 갈등의 승자와 패자 / 화해·자존심 회복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6: 떠남·평온으로의 이행 / 정체·뒤로 미룸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7: 전략·은밀한 행동 / 발각·도덕적 갈등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8: 자기 구속·시야 차단 / 해방의 시작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9: 불안·악몽·죄책감 / 불안 해소·통제 회복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10: 완전한 종결·바닥 / 회복의 새벽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소드 14장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 i="0">
                <a:solidFill>
                  <a:srgbClr val="5A7A3A"/>
                </a:solidFill>
                <a:latin typeface="Pretendard"/>
              </a:rPr>
              <a:t>💰  펜타클  Pentacles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6A6A6A"/>
                </a:solidFill>
                <a:latin typeface="Pretendard"/>
              </a:rPr>
              <a:t>물질·돈·일·실용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5A7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691640"/>
            <a:ext cx="11155680" cy="64008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783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원소 흙   ·   점성술 황소·처녀·염소   ·   계절 겨울   ·   주제 물질·돈·일·실용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5740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물질 세계와 현실의 결과를 다룹니다. 펜타클은 흙의 수트로 돈·일·건강·재능의 구체화를 표현하며, 학습과 노동의 누적이 어떻게 실제 자산으로 결실 맺는지를 가장 현실적으로 보여 줍니다....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606040"/>
            <a:ext cx="2011680" cy="34842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5A7A3A"/>
                </a:solidFill>
                <a:latin typeface="Pretendard"/>
              </a:rPr>
              <a:t>Ace</a:t>
            </a:r>
          </a:p>
        </p:txBody>
      </p:sp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88" y="2606040"/>
            <a:ext cx="2011680" cy="34721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61488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5A7A3A"/>
                </a:solidFill>
                <a:latin typeface="Pretendard"/>
              </a:rPr>
              <a:t>페이지</a:t>
            </a:r>
          </a:p>
        </p:txBody>
      </p:sp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2606040"/>
            <a:ext cx="2011680" cy="347618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74336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5A7A3A"/>
                </a:solidFill>
                <a:latin typeface="Pretendard"/>
              </a:rPr>
              <a:t>나이트</a:t>
            </a:r>
          </a:p>
        </p:txBody>
      </p:sp>
      <p:pic>
        <p:nvPicPr>
          <p:cNvPr id="14" name="Picture 13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7183" y="2606040"/>
            <a:ext cx="2011680" cy="34842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87183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5A7A3A"/>
                </a:solidFill>
                <a:latin typeface="Pretendard"/>
              </a:rPr>
              <a:t>퀸</a:t>
            </a:r>
          </a:p>
        </p:txBody>
      </p:sp>
      <p:pic>
        <p:nvPicPr>
          <p:cNvPr id="16" name="Picture 15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0032" y="2606040"/>
            <a:ext cx="2011680" cy="348825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400032" y="5029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100" b="1" i="0">
                <a:solidFill>
                  <a:srgbClr val="5A7A3A"/>
                </a:solidFill>
                <a:latin typeface="Pretendard"/>
              </a:rPr>
              <a:t>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5394960"/>
            <a:ext cx="11155680" cy="10058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4406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5A7A3A"/>
                </a:solidFill>
                <a:latin typeface="Pretendard"/>
              </a:rPr>
              <a:t>Pip 2~10 한 줄 요약 (정방향 / 역방향)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2: 균형 잡기·다중 작업 / 우유부단·재정 불균형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3: 장인의 협업·인정 / 협업 균열·기술 부족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0" y="57607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4: 고수·축적·안정 / 인색·집착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5: 결핍·소외·외로움 / 회복의 시작·새 도움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6: 관용·나눔·기부 / 불공정·일방적 의존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20" y="59893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7: 인내·수확 대기 / 노력 대비 보상 부족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8: 숙련 노동·집중 / 단조로움·완벽주의 함정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9: 물질적 풍요·자족 / 외로운 풍요·과시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20" y="6217920"/>
            <a:ext cx="34747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 i="0">
                <a:solidFill>
                  <a:srgbClr val="1A1A1A"/>
                </a:solidFill>
                <a:latin typeface="Pretendard"/>
              </a:rPr>
              <a:t>10: 가문·유산·세대 안정 / 가족 갈등·재산 분쟁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펜타클 14장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78장 타로카드 구조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887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155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6A6A6A"/>
                </a:solidFill>
                <a:latin typeface="Pretendard"/>
              </a:rPr>
              <a:t>메이저 아르카나 22장 + 마이너 아르카나 56장 = 78장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194560"/>
            <a:ext cx="5303520" cy="384048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2194560"/>
            <a:ext cx="137160" cy="384048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233172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Pretendard"/>
              </a:rPr>
              <a:t>메이저 아르카나 22장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83464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1">
                <a:solidFill>
                  <a:srgbClr val="6A6A6A"/>
                </a:solidFill>
                <a:latin typeface="Pretendard"/>
              </a:rPr>
              <a:t>Major Arcana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33756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Pretendard"/>
              </a:rPr>
              <a:t>큰 흐름 · 인생의 전환점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749039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• 0 바보 → I 마법사 → II 여사제 → III 여황제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4069079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• IV 황제 → V 교황 → VI 연인 → VII 전차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389119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• VIII 힘 → IX 은둔자 → X 운명의 수레바퀴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709159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• XI 정의 → XII 매달린 사람 → XIII 죽음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5029199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• XIV 절제 → XV 악마 → XVI 탑 → XVII 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349239"/>
            <a:ext cx="5029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• XVIII 달 → XIX 태양 → XX 심판 → XXI 세계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00800" y="2194560"/>
            <a:ext cx="5303520" cy="384048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0" y="2194560"/>
            <a:ext cx="137160" cy="384048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20840" y="233172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Pretendard"/>
              </a:rPr>
              <a:t>마이너 아르카나 56장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20840" y="283464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1">
                <a:solidFill>
                  <a:srgbClr val="6A6A6A"/>
                </a:solidFill>
                <a:latin typeface="Pretendard"/>
              </a:rPr>
              <a:t>Minor Arcana — 4 수트 × 14장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20840" y="333756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Pretendard"/>
              </a:rPr>
              <a:t>일상의 결 · 구체적 사건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20840" y="3749039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C95430"/>
                </a:solidFill>
                <a:latin typeface="Pretendard"/>
              </a:rPr>
              <a:t>🔥 완드 (Wands)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0" y="3749039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불 · 의지·창조·열정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20840" y="42062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3A5A8C"/>
                </a:solidFill>
                <a:latin typeface="Pretendard"/>
              </a:rPr>
              <a:t>💧 컵 (Cups)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26880" y="4206240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물 · 감정·관계·직관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20840" y="46634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4A6A78"/>
                </a:solidFill>
                <a:latin typeface="Pretendard"/>
              </a:rPr>
              <a:t>⚔️ 소드 (Swords)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0" y="4663440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공기 · 사고·갈등·결단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20840" y="5120640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5A7A3A"/>
                </a:solidFill>
                <a:latin typeface="Pretendard"/>
              </a:rPr>
              <a:t>💰 펜타클 (Pentacles)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26880" y="5120640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흙 · 물질·일·실용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78장 구조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3 / 32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정방향 vs 역방향 — 읽는 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887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371600"/>
            <a:ext cx="111556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0">
                <a:solidFill>
                  <a:srgbClr val="6A6A6A"/>
                </a:solidFill>
                <a:latin typeface="Pretendard"/>
              </a:rPr>
              <a:t>역방향은 정방향의 반대가 아니라, 같은 에너지가 막히거나 과잉이거나 내면화된 상태입니다.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194560"/>
            <a:ext cx="5303520" cy="41148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2194560"/>
            <a:ext cx="530352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286000"/>
            <a:ext cx="5303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Pretendard"/>
              </a:rPr>
              <a:t>정방향 — 표면화·외향·흐름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83464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에너지 방향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7440" y="283464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밖으로 발현 · 의식 차원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47472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타이밍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7440" y="347472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지금 일어나고 있는 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11480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강도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7440" y="411480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표준 · 카드의 본래 의미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75488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리딩 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77440" y="475488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키워드를 그대로 적용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9496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학습 우선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77440" y="539496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78장 정방향 먼저 외우기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2194560"/>
            <a:ext cx="5303520" cy="41148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0" y="2194560"/>
            <a:ext cx="5303520" cy="45720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2286000"/>
            <a:ext cx="5303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Pretendard"/>
              </a:rPr>
              <a:t>역방향 — 차단·내면·과잉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5120" y="283464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8A3333"/>
                </a:solidFill>
                <a:latin typeface="Pretendard"/>
              </a:rPr>
              <a:t>에너지 방향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283464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안으로 함입 · 무의식 차원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75120" y="347472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8A3333"/>
                </a:solidFill>
                <a:latin typeface="Pretendard"/>
              </a:rPr>
              <a:t>타이밍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0" y="347472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지연 · 과거의 잔재 · 곧 풀림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75120" y="411480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8A3333"/>
                </a:solidFill>
                <a:latin typeface="Pretendard"/>
              </a:rPr>
              <a:t>강도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0" y="411480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약함(차단) 또는 과잉(폭주)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5120" y="475488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8A3333"/>
                </a:solidFill>
                <a:latin typeface="Pretendard"/>
              </a:rPr>
              <a:t>리딩 키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0" y="475488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정방향 의미를 '막힘/과잉'으로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75120" y="5394960"/>
            <a:ext cx="1463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8A3333"/>
                </a:solidFill>
                <a:latin typeface="Pretendard"/>
              </a:rPr>
              <a:t>학습 우선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0" y="539496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6A6A6A"/>
                </a:solidFill>
                <a:latin typeface="Pretendard"/>
              </a:rPr>
              <a:t>정방향 익숙해진 뒤 추가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정·역방향 가이드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30 / 32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다음 학습 동선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887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1155680" cy="7772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54480"/>
            <a:ext cx="137160" cy="77724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691639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1주차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1755648"/>
            <a:ext cx="8686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1A1A"/>
                </a:solidFill>
                <a:latin typeface="Pretendard"/>
              </a:rPr>
              <a:t>78장 구조 + 메이저 22장 키워드 외우기 (이 핸드아웃)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423160"/>
            <a:ext cx="11155680" cy="7772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2423160"/>
            <a:ext cx="137160" cy="777240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256032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3A5A8C"/>
                </a:solidFill>
                <a:latin typeface="Pretendard"/>
              </a:rPr>
              <a:t>2주차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2624328"/>
            <a:ext cx="8686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1A1A"/>
                </a:solidFill>
                <a:latin typeface="Pretendard"/>
              </a:rPr>
              <a:t>마이너 56장 4 수트 키워드 외우기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291839"/>
            <a:ext cx="11155680" cy="7772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291839"/>
            <a:ext cx="137160" cy="777240"/>
          </a:xfrm>
          <a:prstGeom prst="rect">
            <a:avLst/>
          </a:prstGeom>
          <a:solidFill>
            <a:srgbClr val="C954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428999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C95430"/>
                </a:solidFill>
                <a:latin typeface="Pretendard"/>
              </a:rPr>
              <a:t>3주차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3493008"/>
            <a:ext cx="8686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1A1A"/>
                </a:solidFill>
                <a:latin typeface="Pretendard"/>
              </a:rPr>
              <a:t>정·역방향 차이 + 카드 한 장 리딩 연습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4160520"/>
            <a:ext cx="11155680" cy="7772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48640" y="4160520"/>
            <a:ext cx="137160" cy="777240"/>
          </a:xfrm>
          <a:prstGeom prst="rect">
            <a:avLst/>
          </a:prstGeom>
          <a:solidFill>
            <a:srgbClr val="5A7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429768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5A7A3A"/>
                </a:solidFill>
                <a:latin typeface="Pretendard"/>
              </a:rPr>
              <a:t>4주차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4361688"/>
            <a:ext cx="8686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1A1A"/>
                </a:solidFill>
                <a:latin typeface="Pretendard"/>
              </a:rPr>
              <a:t>3장 스프레드 + 켈틱 크로스 입문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5029200"/>
            <a:ext cx="11155680" cy="77724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5029200"/>
            <a:ext cx="137160" cy="77724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516636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8A3333"/>
                </a:solidFill>
                <a:latin typeface="Pretendard"/>
              </a:rPr>
              <a:t>주간 과제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5230368"/>
            <a:ext cx="8686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1A1A1A"/>
                </a:solidFill>
                <a:latin typeface="Pretendard"/>
              </a:rPr>
              <a:t>매일 카드 1장 뽑고 그날 키워드 노트 작성 (7일 × 1장)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62179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6309360"/>
            <a:ext cx="11155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000" b="0" i="0">
                <a:solidFill>
                  <a:srgbClr val="6A6A6A"/>
                </a:solidFill>
                <a:latin typeface="Pretendard"/>
              </a:rPr>
              <a:t>강사·블로거 · 더 자세한 PDF 자료는 tarot.ai.kr/blog/category/tarot-card-pdf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라이선스 · 출처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1887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1155680" cy="128016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91640"/>
            <a:ext cx="10972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 i="0">
                <a:solidFill>
                  <a:srgbClr val="1A1A1A"/>
                </a:solidFill>
                <a:latin typeface="Pretendard"/>
              </a:rPr>
              <a:t>CC BY-NC 4.0 (Attribution-NonCommercial)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4884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비영리 강의·스터디 모임에서 출처 표기 한 줄로 자유 사용 — 영리 강의·유료 교육은 별도 문의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468880"/>
            <a:ext cx="109728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1">
                <a:solidFill>
                  <a:srgbClr val="1A1A1A"/>
                </a:solidFill>
                <a:latin typeface="Pretendard"/>
              </a:rPr>
              <a:t>표기 예시 : "출처 — 타로 AI 코리아 (tarot.ai.kr)"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01752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6A6A6A"/>
                </a:solidFill>
                <a:latin typeface="Pretendard"/>
              </a:rPr>
              <a:t>이미지·해석 1차 출처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747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카드 이미지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6080" y="347472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Pamela Colman Smith · A.E. Waite (1909) Rider-Waite Tarot Deck · Public Domain · Wikimedia Commons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9319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해석 텍스트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6080" y="393192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A.E. Waite (1910) The Pictorial Key to the Tarot · Internet Archive 무료 공개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3891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  <a:latin typeface="Pretendard"/>
              </a:rPr>
              <a:t>국내 표준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6080" y="4389120"/>
            <a:ext cx="86868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예문아카이브 가장 친절한 타로 (2021) 외 한국어 입문서 비교 참조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02920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6A6A6A"/>
                </a:solidFill>
                <a:latin typeface="Pretendard"/>
              </a:rPr>
              <a:t>본 자료 다운로드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440680"/>
            <a:ext cx="11155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📥 tarot.ai.kr/blog/tarot-handout-pdf-ppt-hwp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760720"/>
            <a:ext cx="11155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📥 PDF 모음 — tarot.ai.kr/blog/category/tarot-card-pdf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6080760"/>
            <a:ext cx="111556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1A1A1A"/>
                </a:solidFill>
                <a:latin typeface="Pretendard"/>
              </a:rPr>
              <a:t>🎴 라이브 AI 타로 리딩 — tarot.ai.kr/reading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0  바보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Fool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72467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"백지에서 출발하는 무한한 가능성"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공기   ·   점성술 천왕성   ·   히브리 알레프 (א)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#0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새로운 시작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순수·무지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모험·자유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신뢰의 도약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직관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무모함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준비 부족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현실 회피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어리석은 결정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방향 상실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벼랑 끝의 한 걸음   ·   흰 장미 (순수)   ·   작은 봇짐 (가벼운 짐)   ·   충직한 강아지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0 바보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I  마법사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Magician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39723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"의지로 현실을 빚어내는 창조의 순간"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공기   ·   점성술 수성   ·   히브리 베트 (ב)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#1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의지·집중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실행력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창조와 시작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자기 효능감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재능 발현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속임수·기만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재능 낭비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조작·기교에 의존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집중력 분산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공허한 약속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뫼비우스 모자 (∞)   ·   테이블 위 4가지 도구 (펜타클·검·컵·완드)   ·   치켜든 완드와 가리키는 손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I 마법사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II  여사제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High Priestess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61234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"말로 옮기지 않은 진실을 듣는 시간"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물   ·   점성술 달   ·   히브리 기멜 (ג)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#2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직관·통찰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내면의 지혜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비밀·잠재의식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관조·관망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신비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직관 무시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비밀 누설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정보 차단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표면적 판단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내면 단절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야긴·보아즈 두 기둥   ·   TORA 두루마리   ·   초승달 발판   ·   베일에 새겨진 석류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II 여사제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III  여황제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Empress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73684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"풍요·성장·창조의 어머니"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흙   ·   점성술 금성   ·   히브리 달레트 (ד)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#3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풍요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다산·성장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감각적 즐거움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창조성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어머니의 사랑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과보호·간섭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정체·게으름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물질적 집착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창조성 고갈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공허한 풍요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밀밭과 석류 무늬 가운   ·   금성(♀) 표식   ·   12별 왕관   ·   쿠션과 흐르는 시냇물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III 여황제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IV  황제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Emperor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61234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"구조와 질서를 세우는 아버지의 권위"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불   ·   점성술 양자리   ·   히브리 헤 (ה)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#4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권위·질서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리더십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구조·체계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안정·통제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보호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독선·억압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권위주의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경직된 사고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통제 상실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미숙한 리더십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숫양 머리 왕좌 (양자리)   ·   앙크와 보주   ·   황금 갑옷·붉은 망토   ·   메마른 산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IV 황제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111556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1A1A1A"/>
                </a:solidFill>
                <a:latin typeface="Pretendard"/>
              </a:rPr>
              <a:t>V  교황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11155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6A6A6A"/>
                </a:solidFill>
                <a:latin typeface="Pretendard"/>
              </a:rPr>
              <a:t>The Hierophant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11155680" cy="36576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45920"/>
            <a:ext cx="2655052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6240" y="1645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 i="1">
                <a:solidFill>
                  <a:srgbClr val="1A1A1A"/>
                </a:solidFill>
                <a:latin typeface="Pretendard"/>
              </a:rPr>
              <a:t>"전통과 가르침을 잇는 영적 다리"</a:t>
            </a:r>
          </a:p>
        </p:txBody>
      </p:sp>
      <p:sp>
        <p:nvSpPr>
          <p:cNvPr id="7" name="Rectangle 6"/>
          <p:cNvSpPr/>
          <p:nvPr/>
        </p:nvSpPr>
        <p:spPr>
          <a:xfrm>
            <a:off x="4206240" y="2286000"/>
            <a:ext cx="7589520" cy="73152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43400" y="237744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A6A6A"/>
                </a:solidFill>
                <a:latin typeface="Pretendard"/>
              </a:rPr>
              <a:t>원소 흙   ·   점성술 황소자리   ·   히브리 바브 (ו)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6974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6A6A6A"/>
                </a:solidFill>
                <a:latin typeface="Pretendard"/>
              </a:rPr>
              <a:t>메이저 아르카나 #5 / 22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3291840"/>
            <a:ext cx="3657600" cy="36576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정방향 키워드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전통·관습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가르침·멘토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제도·종교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340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결혼·서약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1A1A1A"/>
                </a:solidFill>
                <a:latin typeface="Pretendard"/>
              </a:rPr>
              <a:t>▸ 도덕적 가이드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138159" y="3291840"/>
            <a:ext cx="3657600" cy="365760"/>
          </a:xfrm>
          <a:prstGeom prst="rect">
            <a:avLst/>
          </a:prstGeom>
          <a:solidFill>
            <a:srgbClr val="8A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75320" y="3346704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Pretendard"/>
              </a:rPr>
              <a:t>역방향 키워드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374903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관습 거부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5320" y="402335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독선적 가르침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5320" y="429767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위선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5320" y="457199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비주류·자기 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4846319"/>
            <a:ext cx="34747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8A3333"/>
                </a:solidFill>
                <a:latin typeface="Pretendard"/>
              </a:rPr>
              <a:t>▸ 도그마 비판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06240" y="5486400"/>
            <a:ext cx="7589520" cy="914400"/>
          </a:xfrm>
          <a:prstGeom prst="rect">
            <a:avLst/>
          </a:prstGeom>
          <a:solidFill>
            <a:srgbClr val="F7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43400" y="55321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 i="0">
                <a:solidFill>
                  <a:srgbClr val="6A6A6A"/>
                </a:solidFill>
                <a:latin typeface="Pretendard"/>
              </a:rPr>
              <a:t>핵심 상징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585216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1A1A1A"/>
                </a:solidFill>
                <a:latin typeface="Pretendard"/>
              </a:rPr>
              <a:t>삼중관 (티아라)   ·   교차된 두 열쇠   ·   두 사제·교회 기둥   ·   축복의 손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FA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8368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 i="0">
                <a:solidFill>
                  <a:srgbClr val="6A6A6A"/>
                </a:solidFill>
                <a:latin typeface="Pretendard"/>
              </a:rPr>
              <a:t>tarot.ai.kr  ·  메이저 V 교황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6583680"/>
            <a:ext cx="3017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900" b="0" i="0">
                <a:solidFill>
                  <a:srgbClr val="6A6A6A"/>
                </a:solidFill>
                <a:latin typeface="Pretendard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